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</p:sldMasterIdLst>
  <p:notesMasterIdLst>
    <p:notesMasterId r:id="rId27"/>
  </p:notesMasterIdLst>
  <p:sldIdLst>
    <p:sldId id="257" r:id="rId3"/>
    <p:sldId id="260" r:id="rId4"/>
    <p:sldId id="258" r:id="rId5"/>
    <p:sldId id="259" r:id="rId6"/>
    <p:sldId id="264" r:id="rId7"/>
    <p:sldId id="261" r:id="rId8"/>
    <p:sldId id="262" r:id="rId9"/>
    <p:sldId id="263" r:id="rId10"/>
    <p:sldId id="265" r:id="rId11"/>
    <p:sldId id="267" r:id="rId12"/>
    <p:sldId id="266" r:id="rId13"/>
    <p:sldId id="269" r:id="rId14"/>
    <p:sldId id="275" r:id="rId15"/>
    <p:sldId id="272" r:id="rId16"/>
    <p:sldId id="271" r:id="rId17"/>
    <p:sldId id="270" r:id="rId18"/>
    <p:sldId id="268" r:id="rId19"/>
    <p:sldId id="273" r:id="rId20"/>
    <p:sldId id="274" r:id="rId21"/>
    <p:sldId id="277" r:id="rId22"/>
    <p:sldId id="276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75" autoAdjust="0"/>
  </p:normalViewPr>
  <p:slideViewPr>
    <p:cSldViewPr>
      <p:cViewPr>
        <p:scale>
          <a:sx n="84" d="100"/>
          <a:sy n="84" d="100"/>
        </p:scale>
        <p:origin x="-744" y="-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5A94F-B386-465A-898C-C47A99E75EF5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71B4F-0969-42A7-96E6-B65836C43D2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3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17" indent="-263776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5103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77145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99186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531ADA-7C06-413C-A345-67208262BB56}" type="slidenum">
              <a:rPr lang="de-DE" altLang="de-DE" sz="1200">
                <a:solidFill>
                  <a:prstClr val="black"/>
                </a:solidFill>
              </a:rPr>
              <a:pPr/>
              <a:t>2</a:t>
            </a:fld>
            <a:endParaRPr lang="de-DE" altLang="de-DE" sz="120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706438"/>
            <a:ext cx="4518025" cy="3389312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062" y="4378398"/>
            <a:ext cx="5017750" cy="4094730"/>
          </a:xfrm>
          <a:noFill/>
        </p:spPr>
        <p:txBody>
          <a:bodyPr/>
          <a:lstStyle/>
          <a:p>
            <a:pPr eaLnBrk="1" hangingPunct="1"/>
            <a:endParaRPr lang="en-US" alt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264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17" indent="-263776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5103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77145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99186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531ADA-7C06-413C-A345-67208262BB56}" type="slidenum">
              <a:rPr lang="de-DE" altLang="de-DE" sz="1200">
                <a:solidFill>
                  <a:prstClr val="black"/>
                </a:solidFill>
              </a:rPr>
              <a:pPr/>
              <a:t>3</a:t>
            </a:fld>
            <a:endParaRPr lang="de-DE" altLang="de-DE" sz="120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706438"/>
            <a:ext cx="4518025" cy="3389312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062" y="4378398"/>
            <a:ext cx="5017750" cy="4094730"/>
          </a:xfrm>
          <a:noFill/>
        </p:spPr>
        <p:txBody>
          <a:bodyPr/>
          <a:lstStyle/>
          <a:p>
            <a:pPr eaLnBrk="1" hangingPunct="1"/>
            <a:endParaRPr lang="en-US" alt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264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17" indent="-263776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5103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77145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99186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531ADA-7C06-413C-A345-67208262BB56}" type="slidenum">
              <a:rPr lang="de-DE" altLang="de-DE" sz="1200">
                <a:solidFill>
                  <a:prstClr val="black"/>
                </a:solidFill>
              </a:rPr>
              <a:pPr/>
              <a:t>4</a:t>
            </a:fld>
            <a:endParaRPr lang="de-DE" altLang="de-DE" sz="120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706438"/>
            <a:ext cx="4518025" cy="3389312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062" y="4378398"/>
            <a:ext cx="5017750" cy="4094730"/>
          </a:xfrm>
          <a:noFill/>
        </p:spPr>
        <p:txBody>
          <a:bodyPr/>
          <a:lstStyle/>
          <a:p>
            <a:pPr eaLnBrk="1" hangingPunct="1"/>
            <a:endParaRPr lang="en-US" alt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264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85817" indent="-263776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5103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77145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99186" indent="-211021" defTabSz="914423"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531ADA-7C06-413C-A345-67208262BB56}" type="slidenum">
              <a:rPr lang="de-DE" altLang="de-DE" sz="1200">
                <a:solidFill>
                  <a:prstClr val="black"/>
                </a:solidFill>
              </a:rPr>
              <a:pPr/>
              <a:t>6</a:t>
            </a:fld>
            <a:endParaRPr lang="de-DE" altLang="de-DE" sz="120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5388" y="706438"/>
            <a:ext cx="4518025" cy="3389312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0062" y="4378398"/>
            <a:ext cx="5017750" cy="4094730"/>
          </a:xfrm>
          <a:noFill/>
        </p:spPr>
        <p:txBody>
          <a:bodyPr/>
          <a:lstStyle/>
          <a:p>
            <a:pPr eaLnBrk="1" hangingPunct="1"/>
            <a:endParaRPr lang="en-US" altLang="de-DE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264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" y="0"/>
            <a:ext cx="9143085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350000" y="2880000"/>
            <a:ext cx="6480000" cy="1800000"/>
          </a:xfrm>
        </p:spPr>
        <p:txBody>
          <a:bodyPr/>
          <a:lstStyle>
            <a:lvl1pPr defTabSz="180975">
              <a:lnSpc>
                <a:spcPts val="3800"/>
              </a:lnSpc>
              <a:tabLst/>
              <a:defRPr sz="3200" baseline="0"/>
            </a:lvl1pPr>
          </a:lstStyle>
          <a:p>
            <a:r>
              <a:rPr lang="en-US" noProof="0" dirty="0" smtClean="0"/>
              <a:t>Title master, edit by clicking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350000" y="4770000"/>
            <a:ext cx="6480000" cy="1260000"/>
          </a:xfrm>
          <a:prstGeom prst="rect">
            <a:avLst/>
          </a:prstGeom>
        </p:spPr>
        <p:txBody>
          <a:bodyPr/>
          <a:lstStyle>
            <a:lvl1pPr marL="0" indent="0" algn="l" defTabSz="180975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E703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Subtitle, edit by clicking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2643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lder_links_Text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450000" y="1338943"/>
            <a:ext cx="2520000" cy="460100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2"/>
          </p:nvPr>
        </p:nvSpPr>
        <p:spPr>
          <a:xfrm>
            <a:off x="3240000" y="1260000"/>
            <a:ext cx="5490000" cy="4679950"/>
          </a:xfrm>
        </p:spPr>
        <p:txBody>
          <a:bodyPr/>
          <a:lstStyle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352" y="6146724"/>
            <a:ext cx="1082424" cy="6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449263" y="1260000"/>
            <a:ext cx="3960000" cy="4680000"/>
          </a:xfrm>
        </p:spPr>
        <p:txBody>
          <a:bodyPr/>
          <a:lstStyle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Inhaltsplatzhalter 4"/>
          <p:cNvSpPr>
            <a:spLocks noGrp="1"/>
          </p:cNvSpPr>
          <p:nvPr>
            <p:ph sz="quarter" idx="12"/>
          </p:nvPr>
        </p:nvSpPr>
        <p:spPr>
          <a:xfrm>
            <a:off x="4770000" y="1260000"/>
            <a:ext cx="3960000" cy="4680000"/>
          </a:xfrm>
        </p:spPr>
        <p:txBody>
          <a:bodyPr/>
          <a:lstStyle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352" y="6146724"/>
            <a:ext cx="1082424" cy="6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15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352" y="6146724"/>
            <a:ext cx="1082424" cy="603276"/>
          </a:xfrm>
          <a:prstGeom prst="rect">
            <a:avLst/>
          </a:prstGeom>
        </p:spPr>
      </p:pic>
      <p:sp>
        <p:nvSpPr>
          <p:cNvPr id="6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630000" y="6570000"/>
            <a:ext cx="1440000" cy="180000"/>
          </a:xfrm>
        </p:spPr>
        <p:txBody>
          <a:bodyPr/>
          <a:lstStyle/>
          <a:p>
            <a:fld id="{D81D00E1-4F2D-7048-A55C-E15F4C2AD0D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465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352" y="6146724"/>
            <a:ext cx="1082424" cy="603276"/>
          </a:xfrm>
          <a:prstGeom prst="rect">
            <a:avLst/>
          </a:prstGeom>
        </p:spPr>
      </p:pic>
      <p:sp>
        <p:nvSpPr>
          <p:cNvPr id="7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630000" y="6570000"/>
            <a:ext cx="1440000" cy="180000"/>
          </a:xfrm>
        </p:spPr>
        <p:txBody>
          <a:bodyPr/>
          <a:lstStyle/>
          <a:p>
            <a:fld id="{D81D00E1-4F2D-7048-A55C-E15F4C2AD0D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3768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63284" y="136598"/>
            <a:ext cx="8601204" cy="792000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1B4B9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6" name="Inhaltsplatzhalter 2" descr="Hier bitte Texte und Aufzählungen eingeben - auf Übersichtlichkeit achten!"/>
          <p:cNvSpPr>
            <a:spLocks noGrp="1"/>
          </p:cNvSpPr>
          <p:nvPr>
            <p:ph sz="quarter" idx="11"/>
          </p:nvPr>
        </p:nvSpPr>
        <p:spPr>
          <a:xfrm>
            <a:off x="363284" y="1196752"/>
            <a:ext cx="8601204" cy="5184998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1600">
                <a:solidFill>
                  <a:srgbClr val="575757"/>
                </a:solidFill>
              </a:defRPr>
            </a:lvl1pPr>
            <a:lvl2pPr>
              <a:defRPr sz="1600" b="0">
                <a:solidFill>
                  <a:srgbClr val="575757"/>
                </a:solidFill>
              </a:defRPr>
            </a:lvl2pPr>
            <a:lvl3pPr>
              <a:defRPr sz="1400">
                <a:solidFill>
                  <a:srgbClr val="575757"/>
                </a:solidFill>
              </a:defRPr>
            </a:lvl3pPr>
            <a:lvl4pPr>
              <a:defRPr>
                <a:solidFill>
                  <a:srgbClr val="575757"/>
                </a:solidFill>
              </a:defRPr>
            </a:lvl4pPr>
            <a:lvl5pPr>
              <a:defRPr>
                <a:solidFill>
                  <a:srgbClr val="575757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4C5D4-C16E-4740-892C-DF0DA30496E1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352" y="6146724"/>
            <a:ext cx="1082424" cy="6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88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ariante A+B_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haltsplatzhalter 2" descr="Hier bitte Texte und Aufzählungen eingeben - auf Übersichtlichkeit achten!"/>
          <p:cNvSpPr>
            <a:spLocks noGrp="1"/>
          </p:cNvSpPr>
          <p:nvPr>
            <p:ph sz="quarter" idx="13"/>
          </p:nvPr>
        </p:nvSpPr>
        <p:spPr>
          <a:xfrm>
            <a:off x="430213" y="1080000"/>
            <a:ext cx="8283576" cy="5432400"/>
          </a:xfrm>
          <a:prstGeom prst="rect">
            <a:avLst/>
          </a:prstGeom>
        </p:spPr>
        <p:txBody>
          <a:bodyPr lIns="0" tIns="0" rIns="0" bIns="0"/>
          <a:lstStyle>
            <a:lvl1pPr marL="269875" indent="-269875">
              <a:spcBef>
                <a:spcPts val="1000"/>
              </a:spcBef>
              <a:buClr>
                <a:srgbClr val="411A69"/>
              </a:buClr>
              <a:buFont typeface="Arial Black"/>
              <a:buChar char="»"/>
              <a:defRPr sz="1800" b="0" i="0">
                <a:solidFill>
                  <a:schemeClr val="tx2"/>
                </a:solidFill>
              </a:defRPr>
            </a:lvl1pPr>
            <a:lvl2pPr marL="447675" indent="-177800">
              <a:buClr>
                <a:srgbClr val="411A69"/>
              </a:buClr>
              <a:buSzPct val="100000"/>
              <a:buFont typeface="Arial Black"/>
              <a:buChar char="›"/>
              <a:defRPr sz="1600" b="0">
                <a:solidFill>
                  <a:schemeClr val="tx2"/>
                </a:solidFill>
              </a:defRPr>
            </a:lvl2pPr>
            <a:lvl3pPr marL="625475" indent="-177800">
              <a:buClr>
                <a:srgbClr val="411A69"/>
              </a:buClr>
              <a:buFont typeface="Arial Unicode MS"/>
              <a:buChar char="›"/>
              <a:defRPr sz="1600">
                <a:solidFill>
                  <a:schemeClr val="tx2"/>
                </a:solidFill>
              </a:defRPr>
            </a:lvl3pPr>
            <a:lvl4pPr marL="738000" indent="-122400">
              <a:buClr>
                <a:srgbClr val="411A69"/>
              </a:buClr>
              <a:buFont typeface="Arial Narrow"/>
              <a:buChar char="›"/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30212" y="136800"/>
            <a:ext cx="5912317" cy="70520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defRPr sz="2200" b="1" baseline="0">
                <a:solidFill>
                  <a:srgbClr val="411A69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352" y="6146724"/>
            <a:ext cx="1082424" cy="603276"/>
          </a:xfrm>
          <a:prstGeom prst="rect">
            <a:avLst/>
          </a:prstGeom>
        </p:spPr>
      </p:pic>
      <p:sp>
        <p:nvSpPr>
          <p:cNvPr id="6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630000" y="6570000"/>
            <a:ext cx="1440000" cy="180000"/>
          </a:xfrm>
        </p:spPr>
        <p:txBody>
          <a:bodyPr/>
          <a:lstStyle/>
          <a:p>
            <a:fld id="{D81D00E1-4F2D-7048-A55C-E15F4C2AD0D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0217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352" y="6146724"/>
            <a:ext cx="1082424" cy="603276"/>
          </a:xfrm>
          <a:prstGeom prst="rect">
            <a:avLst/>
          </a:prstGeom>
        </p:spPr>
      </p:pic>
      <p:sp>
        <p:nvSpPr>
          <p:cNvPr id="8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630000" y="6570000"/>
            <a:ext cx="1440000" cy="180000"/>
          </a:xfrm>
        </p:spPr>
        <p:txBody>
          <a:bodyPr/>
          <a:lstStyle/>
          <a:p>
            <a:fld id="{D81D00E1-4F2D-7048-A55C-E15F4C2AD0D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2356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Text_ganze_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Enter slide title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49263" y="1260000"/>
            <a:ext cx="8280400" cy="4680000"/>
          </a:xfrm>
        </p:spPr>
        <p:txBody>
          <a:bodyPr/>
          <a:lstStyle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 marL="538163" marR="0" indent="-269875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>
                <a:solidFill>
                  <a:srgbClr val="4D4D4D"/>
                </a:solidFill>
              </a:defRPr>
            </a:lvl4pPr>
            <a:lvl5pPr marL="806450" marR="0" indent="-268288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noProof="0" dirty="0" smtClean="0"/>
              <a:t>Subhead – please use only to highlight!</a:t>
            </a:r>
          </a:p>
          <a:p>
            <a:pPr lvl="1"/>
            <a:r>
              <a:rPr lang="en-US" noProof="0" dirty="0" smtClean="0"/>
              <a:t>Second level (for standard text) </a:t>
            </a:r>
          </a:p>
          <a:p>
            <a:pPr lvl="2"/>
            <a:r>
              <a:rPr lang="en-US" noProof="0" dirty="0" smtClean="0"/>
              <a:t>Third level (for enumerations)</a:t>
            </a:r>
          </a:p>
          <a:p>
            <a:pPr marL="538163" marR="0" lvl="3" indent="-269875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Fourth level (for enumerations)</a:t>
            </a:r>
          </a:p>
          <a:p>
            <a:pPr marL="806450" marR="0" lvl="4" indent="-268288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Fifth level (for enumerations)</a:t>
            </a:r>
          </a:p>
        </p:txBody>
      </p:sp>
    </p:spTree>
    <p:extLst>
      <p:ext uri="{BB962C8B-B14F-4D97-AF65-F5344CB8AC3E}">
        <p14:creationId xmlns:p14="http://schemas.microsoft.com/office/powerpoint/2010/main" val="398212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er_rechts_Text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Enter slide title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210000" y="1338943"/>
            <a:ext cx="2520000" cy="4601007"/>
          </a:xfrm>
        </p:spPr>
        <p:txBody>
          <a:bodyPr/>
          <a:lstStyle/>
          <a:p>
            <a:r>
              <a:rPr lang="en-US" noProof="0" dirty="0" smtClean="0"/>
              <a:t>Add image by clicking on symbol</a:t>
            </a:r>
            <a:endParaRPr lang="en-US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450000" y="1260000"/>
            <a:ext cx="5490000" cy="4679950"/>
          </a:xfrm>
        </p:spPr>
        <p:txBody>
          <a:bodyPr/>
          <a:lstStyle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 marL="538163" marR="0" indent="-269875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>
                <a:solidFill>
                  <a:srgbClr val="4D4D4D"/>
                </a:solidFill>
              </a:defRPr>
            </a:lvl4pPr>
            <a:lvl5pPr marL="806450" marR="0" indent="-268288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noProof="0" dirty="0" smtClean="0"/>
              <a:t>Subhead – please use only to highlight!</a:t>
            </a:r>
          </a:p>
          <a:p>
            <a:pPr lvl="1"/>
            <a:r>
              <a:rPr lang="en-US" noProof="0" dirty="0" smtClean="0"/>
              <a:t>Second level (for standard text) </a:t>
            </a:r>
          </a:p>
          <a:p>
            <a:pPr lvl="2"/>
            <a:r>
              <a:rPr lang="en-US" noProof="0" dirty="0" smtClean="0"/>
              <a:t>Third level (for enumerations)</a:t>
            </a:r>
          </a:p>
          <a:p>
            <a:pPr marL="538163" marR="0" lvl="3" indent="-269875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Fourth level (for enumerations)</a:t>
            </a:r>
          </a:p>
          <a:p>
            <a:pPr marL="806450" marR="0" lvl="4" indent="-268288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Fifth level (for enumerations)</a:t>
            </a:r>
          </a:p>
        </p:txBody>
      </p:sp>
    </p:spTree>
    <p:extLst>
      <p:ext uri="{BB962C8B-B14F-4D97-AF65-F5344CB8AC3E}">
        <p14:creationId xmlns:p14="http://schemas.microsoft.com/office/powerpoint/2010/main" val="20697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lder_links_Text_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Enter slide title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0000" y="1338943"/>
            <a:ext cx="2520000" cy="460100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Add image by clicking on symbol</a:t>
            </a:r>
            <a:endParaRPr lang="en-US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2" hasCustomPrompt="1"/>
          </p:nvPr>
        </p:nvSpPr>
        <p:spPr>
          <a:xfrm>
            <a:off x="3240000" y="1260000"/>
            <a:ext cx="5490000" cy="4679950"/>
          </a:xfrm>
        </p:spPr>
        <p:txBody>
          <a:bodyPr/>
          <a:lstStyle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 marL="538163" marR="0" indent="-269875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>
                <a:solidFill>
                  <a:srgbClr val="4D4D4D"/>
                </a:solidFill>
              </a:defRPr>
            </a:lvl4pPr>
            <a:lvl5pPr marL="806450" marR="0" indent="-268288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noProof="0" dirty="0" smtClean="0"/>
              <a:t>Subhead – please use only to highlight!</a:t>
            </a:r>
          </a:p>
          <a:p>
            <a:pPr lvl="1"/>
            <a:r>
              <a:rPr lang="en-US" noProof="0" dirty="0" smtClean="0"/>
              <a:t>Second level (for standard text) </a:t>
            </a:r>
          </a:p>
          <a:p>
            <a:pPr lvl="2"/>
            <a:r>
              <a:rPr lang="en-US" noProof="0" dirty="0" smtClean="0"/>
              <a:t>Third level (for enumerations)</a:t>
            </a:r>
          </a:p>
          <a:p>
            <a:pPr marL="538163" marR="0" lvl="3" indent="-269875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Fourth level (for enumerations)</a:t>
            </a:r>
          </a:p>
          <a:p>
            <a:pPr marL="806450" marR="0" lvl="4" indent="-268288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Fifth level (for enumerations)</a:t>
            </a:r>
          </a:p>
        </p:txBody>
      </p:sp>
    </p:spTree>
    <p:extLst>
      <p:ext uri="{BB962C8B-B14F-4D97-AF65-F5344CB8AC3E}">
        <p14:creationId xmlns:p14="http://schemas.microsoft.com/office/powerpoint/2010/main" val="149523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smtClean="0"/>
              <a:t>Enter slide title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 hasCustomPrompt="1"/>
          </p:nvPr>
        </p:nvSpPr>
        <p:spPr>
          <a:xfrm>
            <a:off x="449263" y="1260000"/>
            <a:ext cx="3960000" cy="4680000"/>
          </a:xfrm>
        </p:spPr>
        <p:txBody>
          <a:bodyPr/>
          <a:lstStyle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 marL="538163" marR="0" indent="-269875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>
                <a:solidFill>
                  <a:srgbClr val="4D4D4D"/>
                </a:solidFill>
              </a:defRPr>
            </a:lvl4pPr>
            <a:lvl5pPr marL="806450" marR="0" indent="-268288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noProof="0" dirty="0" smtClean="0"/>
              <a:t>Subhead – please use only to highlight!</a:t>
            </a:r>
          </a:p>
          <a:p>
            <a:pPr lvl="1"/>
            <a:r>
              <a:rPr lang="en-US" noProof="0" dirty="0" smtClean="0"/>
              <a:t>Second level (for standard text) </a:t>
            </a:r>
          </a:p>
          <a:p>
            <a:pPr lvl="2"/>
            <a:r>
              <a:rPr lang="en-US" noProof="0" dirty="0" smtClean="0"/>
              <a:t>Third level (for enumerations)</a:t>
            </a:r>
          </a:p>
          <a:p>
            <a:pPr marL="538163" marR="0" lvl="3" indent="-269875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Fourth level (for enumerations)</a:t>
            </a:r>
          </a:p>
          <a:p>
            <a:pPr marL="806450" marR="0" lvl="4" indent="-268288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Fifth level (for enumerations)</a:t>
            </a:r>
          </a:p>
        </p:txBody>
      </p:sp>
      <p:sp>
        <p:nvSpPr>
          <p:cNvPr id="7" name="Inhaltsplatzhalter 4"/>
          <p:cNvSpPr>
            <a:spLocks noGrp="1"/>
          </p:cNvSpPr>
          <p:nvPr>
            <p:ph sz="quarter" idx="12" hasCustomPrompt="1"/>
          </p:nvPr>
        </p:nvSpPr>
        <p:spPr>
          <a:xfrm>
            <a:off x="4770000" y="1260000"/>
            <a:ext cx="3960000" cy="4680000"/>
          </a:xfrm>
        </p:spPr>
        <p:txBody>
          <a:bodyPr/>
          <a:lstStyle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 marL="538163" marR="0" indent="-269875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>
                <a:solidFill>
                  <a:srgbClr val="4D4D4D"/>
                </a:solidFill>
              </a:defRPr>
            </a:lvl4pPr>
            <a:lvl5pPr marL="806450" marR="0" indent="-268288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noProof="0" dirty="0" smtClean="0"/>
              <a:t>Subhead – please use only to highlight!</a:t>
            </a:r>
          </a:p>
          <a:p>
            <a:pPr lvl="1"/>
            <a:r>
              <a:rPr lang="en-US" noProof="0" dirty="0" smtClean="0"/>
              <a:t>Second level (for standard text) </a:t>
            </a:r>
          </a:p>
          <a:p>
            <a:pPr lvl="2"/>
            <a:r>
              <a:rPr lang="en-US" noProof="0" dirty="0" smtClean="0"/>
              <a:t>Third level (for enumerations)</a:t>
            </a:r>
          </a:p>
          <a:p>
            <a:pPr marL="538163" marR="0" lvl="3" indent="-269875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Fourth level (for enumerations)</a:t>
            </a:r>
          </a:p>
          <a:p>
            <a:pPr marL="806450" marR="0" lvl="4" indent="-268288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Fifth level (for enumerations)</a:t>
            </a:r>
          </a:p>
        </p:txBody>
      </p:sp>
    </p:spTree>
    <p:extLst>
      <p:ext uri="{BB962C8B-B14F-4D97-AF65-F5344CB8AC3E}">
        <p14:creationId xmlns:p14="http://schemas.microsoft.com/office/powerpoint/2010/main" val="303795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12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" y="0"/>
            <a:ext cx="9143085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50000" y="2880000"/>
            <a:ext cx="6480000" cy="1800000"/>
          </a:xfrm>
        </p:spPr>
        <p:txBody>
          <a:bodyPr/>
          <a:lstStyle>
            <a:lvl1pPr defTabSz="180975">
              <a:lnSpc>
                <a:spcPts val="3800"/>
              </a:lnSpc>
              <a:tabLst/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50000" y="4770000"/>
            <a:ext cx="6480000" cy="1260000"/>
          </a:xfrm>
          <a:prstGeom prst="rect">
            <a:avLst/>
          </a:prstGeom>
        </p:spPr>
        <p:txBody>
          <a:bodyPr/>
          <a:lstStyle>
            <a:lvl1pPr marL="0" indent="0" algn="l" defTabSz="180975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E703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965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Text_ganze_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449263" y="1260000"/>
            <a:ext cx="8280400" cy="4680000"/>
          </a:xfrm>
        </p:spPr>
        <p:txBody>
          <a:bodyPr/>
          <a:lstStyle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352" y="6146724"/>
            <a:ext cx="1082424" cy="6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49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er_rechts_Text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10000" y="1338943"/>
            <a:ext cx="2520000" cy="460100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2"/>
          </p:nvPr>
        </p:nvSpPr>
        <p:spPr>
          <a:xfrm>
            <a:off x="450000" y="1260000"/>
            <a:ext cx="5490000" cy="4679950"/>
          </a:xfrm>
        </p:spPr>
        <p:txBody>
          <a:bodyPr/>
          <a:lstStyle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2352" y="6146724"/>
            <a:ext cx="1082424" cy="60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98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0000" y="180000"/>
            <a:ext cx="8280000" cy="900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 dirty="0" smtClean="0"/>
              <a:t>Enter slide title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0000" y="6570000"/>
            <a:ext cx="144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rgbClr val="4D4D4D"/>
                </a:solidFill>
              </a:defRPr>
            </a:lvl1pPr>
          </a:lstStyle>
          <a:p>
            <a:pPr defTabSz="457200"/>
            <a:fld id="{D81D00E1-4F2D-7048-A55C-E15F4C2AD0D5}" type="slidenum">
              <a:rPr lang="en-US" smtClean="0"/>
              <a:pPr defTabSz="457200"/>
              <a:t>‹Nr.›</a:t>
            </a:fld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450000" y="1260000"/>
            <a:ext cx="8280000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 smtClean="0"/>
              <a:t>Subhead – please use only to highlight!</a:t>
            </a:r>
          </a:p>
          <a:p>
            <a:pPr lvl="1"/>
            <a:r>
              <a:rPr lang="en-US" noProof="0" dirty="0" smtClean="0"/>
              <a:t>Second level (for standard text) </a:t>
            </a:r>
          </a:p>
          <a:p>
            <a:pPr lvl="2"/>
            <a:r>
              <a:rPr lang="en-US" noProof="0" dirty="0" smtClean="0"/>
              <a:t>Third level (for enumerations)</a:t>
            </a:r>
          </a:p>
          <a:p>
            <a:pPr marL="538163" marR="0" lvl="3" indent="-269875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Fourth level (for enumerations)</a:t>
            </a:r>
          </a:p>
          <a:p>
            <a:pPr marL="806450" marR="0" lvl="4" indent="-268288" algn="l" defTabSz="900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itchFamily="18" charset="2"/>
              <a:buChar char="-"/>
              <a:tabLst/>
              <a:defRPr/>
            </a:pPr>
            <a:r>
              <a:rPr lang="en-US" noProof="0" dirty="0" smtClean="0"/>
              <a:t>Fifth level (for enumerations)</a:t>
            </a:r>
          </a:p>
        </p:txBody>
      </p:sp>
    </p:spTree>
    <p:extLst>
      <p:ext uri="{BB962C8B-B14F-4D97-AF65-F5344CB8AC3E}">
        <p14:creationId xmlns:p14="http://schemas.microsoft.com/office/powerpoint/2010/main" val="166802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80975" rtl="0" eaLnBrk="1" latinLnBrk="0" hangingPunct="1">
        <a:spcBef>
          <a:spcPct val="0"/>
        </a:spcBef>
        <a:buNone/>
        <a:defRPr sz="2400" kern="1200" baseline="0">
          <a:solidFill>
            <a:srgbClr val="032D89"/>
          </a:solidFill>
          <a:latin typeface="+mj-lt"/>
          <a:ea typeface="+mj-ea"/>
          <a:cs typeface="+mj-cs"/>
        </a:defRPr>
      </a:lvl1pPr>
    </p:titleStyle>
    <p:bodyStyle>
      <a:lvl1pPr marL="0" indent="0" algn="l" defTabSz="90000" rtl="0" eaLnBrk="1" latinLnBrk="0" hangingPunct="1">
        <a:lnSpc>
          <a:spcPts val="2000"/>
        </a:lnSpc>
        <a:spcBef>
          <a:spcPts val="1200"/>
        </a:spcBef>
        <a:spcAft>
          <a:spcPts val="600"/>
        </a:spcAft>
        <a:buFont typeface="Symbol" pitchFamily="18" charset="2"/>
        <a:buNone/>
        <a:defRPr sz="1800" b="1" kern="1200">
          <a:solidFill>
            <a:srgbClr val="8E7036"/>
          </a:solidFill>
          <a:latin typeface="+mn-lt"/>
          <a:ea typeface="+mn-ea"/>
          <a:cs typeface="+mn-cs"/>
        </a:defRPr>
      </a:lvl1pPr>
      <a:lvl2pPr marL="0" indent="0" algn="l" defTabSz="90000" rtl="0" eaLnBrk="1" latinLnBrk="0" hangingPunct="1">
        <a:lnSpc>
          <a:spcPts val="2000"/>
        </a:lnSpc>
        <a:spcBef>
          <a:spcPts val="600"/>
        </a:spcBef>
        <a:spcAft>
          <a:spcPts val="300"/>
        </a:spcAft>
        <a:buFontTx/>
        <a:buNone/>
        <a:defRPr sz="1800" kern="1200">
          <a:solidFill>
            <a:srgbClr val="4D4D4D"/>
          </a:solidFill>
          <a:latin typeface="+mn-lt"/>
          <a:ea typeface="+mn-ea"/>
          <a:cs typeface="+mn-cs"/>
        </a:defRPr>
      </a:lvl2pPr>
      <a:lvl3pPr marL="268288" indent="-268288" algn="l" defTabSz="90000" rtl="0" eaLnBrk="1" latinLnBrk="0" hangingPunct="1">
        <a:lnSpc>
          <a:spcPts val="2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Char char="§"/>
        <a:defRPr sz="1600" kern="1200">
          <a:solidFill>
            <a:srgbClr val="4D4D4D"/>
          </a:solidFill>
          <a:latin typeface="+mn-lt"/>
          <a:ea typeface="+mn-ea"/>
          <a:cs typeface="+mn-cs"/>
        </a:defRPr>
      </a:lvl3pPr>
      <a:lvl4pPr marL="268288" marR="0" indent="0" algn="l" defTabSz="90000" rtl="0" eaLnBrk="1" fontAlgn="auto" latinLnBrk="0" hangingPunct="1">
        <a:lnSpc>
          <a:spcPts val="2000"/>
        </a:lnSpc>
        <a:spcBef>
          <a:spcPts val="0"/>
        </a:spcBef>
        <a:spcAft>
          <a:spcPts val="0"/>
        </a:spcAft>
        <a:buClrTx/>
        <a:buSzTx/>
        <a:buFont typeface="Symbol" pitchFamily="18" charset="2"/>
        <a:buNone/>
        <a:tabLst/>
        <a:defRPr sz="1600" kern="1200">
          <a:solidFill>
            <a:srgbClr val="4D4D4D"/>
          </a:solidFill>
          <a:latin typeface="+mn-lt"/>
          <a:ea typeface="+mn-ea"/>
          <a:cs typeface="+mn-cs"/>
        </a:defRPr>
      </a:lvl4pPr>
      <a:lvl5pPr marL="538162" marR="0" indent="0" algn="l" defTabSz="90000" rtl="0" eaLnBrk="1" fontAlgn="auto" latinLnBrk="0" hangingPunct="1">
        <a:lnSpc>
          <a:spcPts val="2000"/>
        </a:lnSpc>
        <a:spcBef>
          <a:spcPts val="0"/>
        </a:spcBef>
        <a:spcAft>
          <a:spcPts val="0"/>
        </a:spcAft>
        <a:buClrTx/>
        <a:buSzTx/>
        <a:buFont typeface="Symbol" pitchFamily="18" charset="2"/>
        <a:buNone/>
        <a:tabLst/>
        <a:defRPr sz="1400" kern="1200">
          <a:solidFill>
            <a:srgbClr val="4D4D4D"/>
          </a:solidFill>
          <a:latin typeface="+mn-lt"/>
          <a:ea typeface="+mn-ea"/>
          <a:cs typeface="+mn-cs"/>
        </a:defRPr>
      </a:lvl5pPr>
      <a:lvl6pPr marL="806450" indent="-268288" algn="l" defTabSz="171450" rtl="0" eaLnBrk="1" latinLnBrk="0" hangingPunct="1">
        <a:lnSpc>
          <a:spcPts val="2000"/>
        </a:lnSpc>
        <a:spcBef>
          <a:spcPts val="0"/>
        </a:spcBef>
        <a:buFont typeface="Symbol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0000" y="180000"/>
            <a:ext cx="8280000" cy="900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0000" y="6570000"/>
            <a:ext cx="144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rgbClr val="4D4D4D"/>
                </a:solidFill>
              </a:defRPr>
            </a:lvl1pPr>
          </a:lstStyle>
          <a:p>
            <a:pPr defTabSz="457200"/>
            <a:fld id="{D81D00E1-4F2D-7048-A55C-E15F4C2AD0D5}" type="slidenum">
              <a:rPr lang="de-DE" smtClean="0"/>
              <a:pPr defTabSz="457200"/>
              <a:t>‹Nr.›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450000" y="1260000"/>
            <a:ext cx="8280000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047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5" r:id="rId7"/>
    <p:sldLayoutId id="2147483676" r:id="rId8"/>
    <p:sldLayoutId id="2147483677" r:id="rId9"/>
    <p:sldLayoutId id="214748367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80975" rtl="0" eaLnBrk="1" latinLnBrk="0" hangingPunct="1">
        <a:spcBef>
          <a:spcPct val="0"/>
        </a:spcBef>
        <a:buNone/>
        <a:defRPr sz="2400" kern="1200">
          <a:solidFill>
            <a:srgbClr val="032D89"/>
          </a:solidFill>
          <a:latin typeface="+mj-lt"/>
          <a:ea typeface="+mj-ea"/>
          <a:cs typeface="+mj-cs"/>
        </a:defRPr>
      </a:lvl1pPr>
    </p:titleStyle>
    <p:bodyStyle>
      <a:lvl1pPr marL="0" indent="0" algn="l" defTabSz="90000" rtl="0" eaLnBrk="1" latinLnBrk="0" hangingPunct="1">
        <a:lnSpc>
          <a:spcPts val="2000"/>
        </a:lnSpc>
        <a:spcBef>
          <a:spcPts val="1200"/>
        </a:spcBef>
        <a:spcAft>
          <a:spcPts val="600"/>
        </a:spcAft>
        <a:buFont typeface="Symbol" pitchFamily="18" charset="2"/>
        <a:buNone/>
        <a:defRPr sz="1800" b="1" kern="1200">
          <a:solidFill>
            <a:srgbClr val="8E7036"/>
          </a:solidFill>
          <a:latin typeface="+mn-lt"/>
          <a:ea typeface="+mn-ea"/>
          <a:cs typeface="+mn-cs"/>
        </a:defRPr>
      </a:lvl1pPr>
      <a:lvl2pPr marL="0" indent="0" algn="l" defTabSz="90000" rtl="0" eaLnBrk="1" latinLnBrk="0" hangingPunct="1">
        <a:lnSpc>
          <a:spcPts val="2000"/>
        </a:lnSpc>
        <a:spcBef>
          <a:spcPts val="600"/>
        </a:spcBef>
        <a:spcAft>
          <a:spcPts val="300"/>
        </a:spcAft>
        <a:buFontTx/>
        <a:buNone/>
        <a:defRPr sz="1800" kern="1200">
          <a:solidFill>
            <a:srgbClr val="4D4D4D"/>
          </a:solidFill>
          <a:latin typeface="+mn-lt"/>
          <a:ea typeface="+mn-ea"/>
          <a:cs typeface="+mn-cs"/>
        </a:defRPr>
      </a:lvl2pPr>
      <a:lvl3pPr marL="268288" indent="-268288" algn="l" defTabSz="90000" rtl="0" eaLnBrk="1" latinLnBrk="0" hangingPunct="1">
        <a:lnSpc>
          <a:spcPts val="2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Char char="§"/>
        <a:defRPr sz="1600" kern="1200">
          <a:solidFill>
            <a:srgbClr val="4D4D4D"/>
          </a:solidFill>
          <a:latin typeface="+mn-lt"/>
          <a:ea typeface="+mn-ea"/>
          <a:cs typeface="+mn-cs"/>
        </a:defRPr>
      </a:lvl3pPr>
      <a:lvl4pPr marL="538163" indent="-269875" algn="l" defTabSz="900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Symbol" pitchFamily="18" charset="2"/>
        <a:buChar char="-"/>
        <a:tabLst/>
        <a:defRPr sz="1600" kern="1200">
          <a:solidFill>
            <a:srgbClr val="4D4D4D"/>
          </a:solidFill>
          <a:latin typeface="+mn-lt"/>
          <a:ea typeface="+mn-ea"/>
          <a:cs typeface="+mn-cs"/>
        </a:defRPr>
      </a:lvl4pPr>
      <a:lvl5pPr marL="806450" indent="-268288" algn="l" defTabSz="90000" rtl="0" eaLnBrk="1" latinLnBrk="0" hangingPunct="1">
        <a:lnSpc>
          <a:spcPts val="2000"/>
        </a:lnSpc>
        <a:spcBef>
          <a:spcPts val="0"/>
        </a:spcBef>
        <a:buFont typeface="Symbol" pitchFamily="18" charset="2"/>
        <a:buChar char="-"/>
        <a:tabLst/>
        <a:defRPr sz="1400" kern="1200">
          <a:solidFill>
            <a:srgbClr val="4D4D4D"/>
          </a:solidFill>
          <a:latin typeface="+mn-lt"/>
          <a:ea typeface="+mn-ea"/>
          <a:cs typeface="+mn-cs"/>
        </a:defRPr>
      </a:lvl5pPr>
      <a:lvl6pPr marL="806450" indent="-268288" algn="l" defTabSz="171450" rtl="0" eaLnBrk="1" latinLnBrk="0" hangingPunct="1">
        <a:lnSpc>
          <a:spcPts val="2000"/>
        </a:lnSpc>
        <a:spcBef>
          <a:spcPts val="0"/>
        </a:spcBef>
        <a:buFont typeface="Symbol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ti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tiff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59632" y="2348880"/>
            <a:ext cx="7038424" cy="1800000"/>
          </a:xfrm>
        </p:spPr>
        <p:txBody>
          <a:bodyPr/>
          <a:lstStyle/>
          <a:p>
            <a:r>
              <a:rPr lang="en-US" b="1" dirty="0" smtClean="0"/>
              <a:t>TEM results on laser structures:</a:t>
            </a:r>
            <a:br>
              <a:rPr lang="en-US" b="1" dirty="0" smtClean="0"/>
            </a:br>
            <a:r>
              <a:rPr lang="en-US" b="1" dirty="0" err="1" smtClean="0"/>
              <a:t>AlN</a:t>
            </a:r>
            <a:r>
              <a:rPr lang="en-US" b="1" dirty="0" smtClean="0"/>
              <a:t> bulk vs. ELO-</a:t>
            </a:r>
            <a:r>
              <a:rPr lang="en-US" b="1" dirty="0" err="1" smtClean="0"/>
              <a:t>AlN</a:t>
            </a:r>
            <a:r>
              <a:rPr lang="en-US" b="1" dirty="0" smtClean="0"/>
              <a:t> as well as</a:t>
            </a:r>
            <a:br>
              <a:rPr lang="en-US" b="1" dirty="0" smtClean="0"/>
            </a:br>
            <a:r>
              <a:rPr lang="en-US" b="1" dirty="0" smtClean="0"/>
              <a:t>with/without </a:t>
            </a:r>
            <a:r>
              <a:rPr lang="en-US" b="1" dirty="0" err="1" smtClean="0"/>
              <a:t>superlattice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noProof="0" dirty="0" smtClean="0"/>
              <a:t>Anna Mogilatenko</a:t>
            </a:r>
          </a:p>
          <a:p>
            <a:r>
              <a:rPr lang="en-US" noProof="0" dirty="0" smtClean="0"/>
              <a:t>Ferdinand-Braun-</a:t>
            </a:r>
            <a:r>
              <a:rPr lang="en-US" noProof="0" dirty="0" err="1" smtClean="0"/>
              <a:t>Institut</a:t>
            </a: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Leibniz-</a:t>
            </a:r>
            <a:r>
              <a:rPr lang="en-US" noProof="0" dirty="0" err="1" smtClean="0"/>
              <a:t>Institut</a:t>
            </a:r>
            <a:r>
              <a:rPr lang="en-US" noProof="0" dirty="0" smtClean="0"/>
              <a:t> </a:t>
            </a:r>
            <a:r>
              <a:rPr lang="en-US" noProof="0" dirty="0" err="1" smtClean="0"/>
              <a:t>für</a:t>
            </a:r>
            <a:r>
              <a:rPr lang="en-US" noProof="0" dirty="0" smtClean="0"/>
              <a:t> </a:t>
            </a:r>
            <a:r>
              <a:rPr lang="en-US" noProof="0" dirty="0" err="1" smtClean="0"/>
              <a:t>Höchstfrequenztechnik</a:t>
            </a:r>
            <a:r>
              <a:rPr lang="en-US" noProof="0" dirty="0" smtClean="0"/>
              <a:t/>
            </a:r>
            <a:br>
              <a:rPr lang="en-US" noProof="0" dirty="0" smtClean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355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TS4045-2H: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, </a:t>
            </a:r>
            <a:r>
              <a:rPr lang="de-DE" altLang="de-DE" dirty="0" err="1"/>
              <a:t>no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7862211" cy="551723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559797" y="623731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above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trench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V="1">
            <a:off x="3779912" y="2852936"/>
            <a:ext cx="648072" cy="57606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2915816" y="31577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step</a:t>
            </a:r>
            <a:r>
              <a:rPr lang="de-DE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0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TS4045-2H: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, </a:t>
            </a:r>
            <a:r>
              <a:rPr lang="de-DE" altLang="de-DE" dirty="0" err="1"/>
              <a:t>no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7862211" cy="5517232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559797" y="623731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above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trench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 flipV="1">
            <a:off x="3779912" y="2852936"/>
            <a:ext cx="648072" cy="57606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2915816" y="31577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step</a:t>
            </a:r>
            <a:r>
              <a:rPr lang="de-DE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261" y="3428386"/>
            <a:ext cx="3973739" cy="2808925"/>
          </a:xfrm>
          <a:prstGeom prst="rect">
            <a:avLst/>
          </a:prstGeom>
        </p:spPr>
      </p:pic>
      <p:cxnSp>
        <p:nvCxnSpPr>
          <p:cNvPr id="14" name="Gerade Verbindung mit Pfeil 13"/>
          <p:cNvCxnSpPr/>
          <p:nvPr/>
        </p:nvCxnSpPr>
        <p:spPr>
          <a:xfrm>
            <a:off x="2074186" y="2117350"/>
            <a:ext cx="3822" cy="149453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564910" y="168534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profile</a:t>
            </a:r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674688" y="2101498"/>
            <a:ext cx="809080" cy="1473910"/>
          </a:xfrm>
          <a:prstGeom prst="rect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Gerade Verbindung mit Pfeil 22"/>
          <p:cNvCxnSpPr/>
          <p:nvPr/>
        </p:nvCxnSpPr>
        <p:spPr>
          <a:xfrm>
            <a:off x="5580301" y="2128108"/>
            <a:ext cx="3822" cy="1494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5044167" y="16961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profile</a:t>
            </a:r>
            <a:r>
              <a:rPr lang="de-DE" dirty="0" smtClean="0">
                <a:solidFill>
                  <a:srgbClr val="FF0000"/>
                </a:solidFill>
              </a:rPr>
              <a:t>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5180803" y="2112256"/>
            <a:ext cx="809080" cy="14739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8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TS4048-2H</a:t>
            </a:r>
            <a:r>
              <a:rPr lang="de-DE" altLang="de-DE" dirty="0"/>
              <a:t>: Growth on </a:t>
            </a:r>
            <a:r>
              <a:rPr lang="de-DE" altLang="de-DE" dirty="0" smtClean="0"/>
              <a:t>ELO-</a:t>
            </a:r>
            <a:r>
              <a:rPr lang="de-DE" altLang="de-DE" dirty="0" err="1" smtClean="0"/>
              <a:t>AlN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with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4744"/>
            <a:ext cx="7524328" cy="528012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635896" y="598063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no</a:t>
            </a:r>
            <a:r>
              <a:rPr lang="de-DE" b="1" dirty="0" smtClean="0"/>
              <a:t> v-</a:t>
            </a:r>
            <a:r>
              <a:rPr lang="de-DE" b="1" dirty="0" err="1" smtClean="0"/>
              <a:t>pits</a:t>
            </a:r>
            <a:endParaRPr lang="en-US" b="1" dirty="0"/>
          </a:p>
        </p:txBody>
      </p:sp>
      <p:sp>
        <p:nvSpPr>
          <p:cNvPr id="6" name="Rechteck 5"/>
          <p:cNvSpPr/>
          <p:nvPr/>
        </p:nvSpPr>
        <p:spPr>
          <a:xfrm>
            <a:off x="1124936" y="2156110"/>
            <a:ext cx="648072" cy="5528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1907704" y="2156110"/>
            <a:ext cx="0" cy="6109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0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TS4048-2H versus TS4045-2H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048"/>
            <a:ext cx="4822831" cy="338437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352" y="1810465"/>
            <a:ext cx="4822831" cy="3384376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>
            <a:off x="1475656" y="1052736"/>
            <a:ext cx="0" cy="64807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3707904" y="1052736"/>
            <a:ext cx="2376264" cy="503312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15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TS4048-2H: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 </a:t>
            </a:r>
            <a:r>
              <a:rPr lang="de-DE" altLang="de-DE" dirty="0" err="1"/>
              <a:t>with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78" y="1360653"/>
            <a:ext cx="6284709" cy="441023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475656" y="37089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superlattice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475656" y="5208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AlN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475656" y="155679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superlattice</a:t>
            </a:r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 fades out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 rot="16200000">
            <a:off x="7255675" y="1650071"/>
            <a:ext cx="72008" cy="25478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6947060" y="140812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3 </a:t>
            </a:r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nm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61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TS4048-2H: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 </a:t>
            </a:r>
            <a:r>
              <a:rPr lang="de-DE" altLang="de-DE" dirty="0" err="1"/>
              <a:t>with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1340767"/>
            <a:ext cx="6313048" cy="443012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059832" y="333957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superlattice</a:t>
            </a:r>
            <a:r>
              <a:rPr lang="de-DE" dirty="0" smtClean="0">
                <a:solidFill>
                  <a:schemeClr val="bg1"/>
                </a:solidFill>
              </a:rPr>
              <a:t> fades out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 rot="16200000">
            <a:off x="7255675" y="1650071"/>
            <a:ext cx="72008" cy="25478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6947060" y="140812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3 </a:t>
            </a:r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nm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TS4048-2H: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 </a:t>
            </a:r>
            <a:r>
              <a:rPr lang="de-DE" altLang="de-DE" dirty="0" err="1"/>
              <a:t>with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8"/>
            <a:ext cx="6313047" cy="443012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059832" y="333957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superlattice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there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 rot="16200000">
            <a:off x="7255675" y="1650071"/>
            <a:ext cx="72008" cy="25478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6947060" y="140812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3 </a:t>
            </a:r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nm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3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TS4048-2H</a:t>
            </a:r>
            <a:r>
              <a:rPr lang="de-DE" altLang="de-DE" dirty="0"/>
              <a:t>: Growth on </a:t>
            </a:r>
            <a:r>
              <a:rPr lang="de-DE" altLang="de-DE" dirty="0" smtClean="0"/>
              <a:t>ELO-</a:t>
            </a:r>
            <a:r>
              <a:rPr lang="de-DE" altLang="de-DE" dirty="0" err="1" smtClean="0"/>
              <a:t>AlN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with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0456"/>
            <a:ext cx="6294208" cy="441690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55" y="1052736"/>
            <a:ext cx="6294208" cy="441690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059832" y="3339578"/>
            <a:ext cx="439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superlattice</a:t>
            </a:r>
            <a:r>
              <a:rPr lang="de-DE" dirty="0" smtClean="0">
                <a:solidFill>
                  <a:schemeClr val="bg1"/>
                </a:solidFill>
              </a:rPr>
              <a:t>:  5ML       x 2ML     x 3ML</a:t>
            </a:r>
          </a:p>
          <a:p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                   1.25 </a:t>
            </a:r>
            <a:r>
              <a:rPr lang="de-DE" dirty="0" err="1" smtClean="0">
                <a:solidFill>
                  <a:schemeClr val="bg1"/>
                </a:solidFill>
              </a:rPr>
              <a:t>nm</a:t>
            </a:r>
            <a:r>
              <a:rPr lang="de-DE" dirty="0" smtClean="0">
                <a:solidFill>
                  <a:schemeClr val="bg1"/>
                </a:solidFill>
              </a:rPr>
              <a:t> x 0.5 </a:t>
            </a:r>
            <a:r>
              <a:rPr lang="de-DE" dirty="0" err="1" smtClean="0">
                <a:solidFill>
                  <a:schemeClr val="bg1"/>
                </a:solidFill>
              </a:rPr>
              <a:t>nm</a:t>
            </a:r>
            <a:r>
              <a:rPr lang="de-DE" dirty="0" smtClean="0">
                <a:solidFill>
                  <a:schemeClr val="bg1"/>
                </a:solidFill>
              </a:rPr>
              <a:t> x 0.75 </a:t>
            </a:r>
            <a:r>
              <a:rPr lang="de-DE" dirty="0" err="1" smtClean="0">
                <a:solidFill>
                  <a:schemeClr val="bg1"/>
                </a:solidFill>
              </a:rPr>
              <a:t>nm</a:t>
            </a:r>
            <a:endParaRPr lang="de-DE" dirty="0" smtClean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Nominal </a:t>
            </a:r>
            <a:r>
              <a:rPr lang="de-DE" dirty="0" err="1" smtClean="0">
                <a:solidFill>
                  <a:schemeClr val="bg1"/>
                </a:solidFill>
              </a:rPr>
              <a:t>thicknesses</a:t>
            </a:r>
            <a:r>
              <a:rPr lang="de-DE" dirty="0" smtClean="0">
                <a:solidFill>
                  <a:schemeClr val="bg1"/>
                </a:solidFill>
              </a:rPr>
              <a:t>: 2 </a:t>
            </a:r>
            <a:r>
              <a:rPr lang="de-DE" dirty="0" err="1" smtClean="0">
                <a:solidFill>
                  <a:schemeClr val="bg1"/>
                </a:solidFill>
              </a:rPr>
              <a:t>nm</a:t>
            </a:r>
            <a:r>
              <a:rPr lang="de-DE" dirty="0" smtClean="0">
                <a:solidFill>
                  <a:schemeClr val="bg1"/>
                </a:solidFill>
              </a:rPr>
              <a:t> x 2 </a:t>
            </a:r>
            <a:r>
              <a:rPr lang="de-DE" dirty="0" err="1" smtClean="0">
                <a:solidFill>
                  <a:schemeClr val="bg1"/>
                </a:solidFill>
              </a:rPr>
              <a:t>nm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168431" y="1436697"/>
            <a:ext cx="285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bottom</a:t>
            </a:r>
            <a:r>
              <a:rPr lang="de-DE" dirty="0" smtClean="0">
                <a:solidFill>
                  <a:schemeClr val="bg1"/>
                </a:solidFill>
              </a:rPr>
              <a:t>  </a:t>
            </a:r>
            <a:r>
              <a:rPr lang="de-DE" dirty="0" err="1" smtClean="0">
                <a:solidFill>
                  <a:schemeClr val="bg1"/>
                </a:solidFill>
              </a:rPr>
              <a:t>AlGaN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waveguide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07504" y="5805264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superlattice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almost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dissolved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095938" y="22204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Ga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desorption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4713241" y="2413075"/>
            <a:ext cx="481562" cy="23179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/>
        </p:nvSpPr>
        <p:spPr>
          <a:xfrm rot="16200000">
            <a:off x="412249" y="2586246"/>
            <a:ext cx="72008" cy="25478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103634" y="234430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3 </a:t>
            </a:r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nm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4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TS4048-2H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88640"/>
            <a:ext cx="5085066" cy="356839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996952"/>
            <a:ext cx="5085066" cy="356839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23528" y="587727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superlattice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067944" y="242088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superlattice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TS4048-2H: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 </a:t>
            </a:r>
            <a:r>
              <a:rPr lang="de-DE" altLang="de-DE" dirty="0" err="1"/>
              <a:t>with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2736"/>
            <a:ext cx="7164288" cy="502747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111336" y="2852936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Barriers</a:t>
            </a:r>
            <a:r>
              <a:rPr lang="de-DE" dirty="0" smtClean="0">
                <a:solidFill>
                  <a:schemeClr val="bg1"/>
                </a:solidFill>
              </a:rPr>
              <a:t>: ~ 4-4.5 </a:t>
            </a:r>
            <a:r>
              <a:rPr lang="de-DE" dirty="0" err="1" smtClean="0">
                <a:solidFill>
                  <a:schemeClr val="bg1"/>
                </a:solidFill>
              </a:rPr>
              <a:t>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15616" y="4183854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QWs: ~ 1.5-2 </a:t>
            </a:r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nm</a:t>
            </a:r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32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TS4045-1: Growth on </a:t>
            </a:r>
            <a:r>
              <a:rPr lang="de-DE" altLang="de-DE" dirty="0" err="1" smtClean="0"/>
              <a:t>bulk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AlN</a:t>
            </a:r>
            <a:endParaRPr lang="de-DE" altLang="de-DE" dirty="0" smtClean="0"/>
          </a:p>
        </p:txBody>
      </p:sp>
      <p:sp>
        <p:nvSpPr>
          <p:cNvPr id="38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630000" y="6570000"/>
            <a:ext cx="1440000" cy="180000"/>
          </a:xfrm>
        </p:spPr>
        <p:txBody>
          <a:bodyPr/>
          <a:lstStyle/>
          <a:p>
            <a:fld id="{D81D00E1-4F2D-7048-A55C-E15F4C2AD0D5}" type="slidenum">
              <a:rPr lang="de-DE" smtClean="0">
                <a:solidFill>
                  <a:srgbClr val="8E7036"/>
                </a:solidFill>
              </a:rPr>
              <a:pPr/>
              <a:t>2</a:t>
            </a:fld>
            <a:endParaRPr lang="de-DE" dirty="0">
              <a:solidFill>
                <a:srgbClr val="8E7036"/>
              </a:solidFill>
            </a:endParaRPr>
          </a:p>
        </p:txBody>
      </p:sp>
      <p:sp>
        <p:nvSpPr>
          <p:cNvPr id="36" name="Foliennummernplatzhalter 2"/>
          <p:cNvSpPr txBox="1">
            <a:spLocks/>
          </p:cNvSpPr>
          <p:nvPr/>
        </p:nvSpPr>
        <p:spPr>
          <a:xfrm>
            <a:off x="782400" y="6722400"/>
            <a:ext cx="144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rgbClr val="8E7036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96752"/>
            <a:ext cx="5904656" cy="414353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5179421" cy="4143536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95250" y="2348880"/>
            <a:ext cx="5179421" cy="4143536"/>
          </a:xfrm>
          <a:prstGeom prst="rect">
            <a:avLst/>
          </a:prstGeom>
          <a:noFill/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3602147" y="1340768"/>
            <a:ext cx="1220579" cy="976463"/>
          </a:xfrm>
          <a:prstGeom prst="rect">
            <a:avLst/>
          </a:prstGeom>
          <a:noFill/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9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TS4048-2H: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 </a:t>
            </a:r>
            <a:r>
              <a:rPr lang="de-DE" altLang="de-DE" dirty="0" err="1"/>
              <a:t>with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8"/>
            <a:ext cx="6516216" cy="4572693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V="1">
            <a:off x="2195736" y="3284984"/>
            <a:ext cx="792088" cy="864096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136793" y="170080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QWs </a:t>
            </a:r>
            <a:r>
              <a:rPr lang="de-DE" dirty="0" err="1" smtClean="0">
                <a:solidFill>
                  <a:schemeClr val="bg1"/>
                </a:solidFill>
              </a:rPr>
              <a:t>above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trench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947060" y="140812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4 </a:t>
            </a:r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nm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 rot="5400000">
            <a:off x="7259867" y="1672064"/>
            <a:ext cx="72010" cy="25478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58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0000" y="-171400"/>
            <a:ext cx="8280000" cy="900000"/>
          </a:xfrm>
        </p:spPr>
        <p:txBody>
          <a:bodyPr/>
          <a:lstStyle/>
          <a:p>
            <a:r>
              <a:rPr lang="de-DE" altLang="de-DE" dirty="0"/>
              <a:t>TS4048-2H: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 </a:t>
            </a:r>
            <a:r>
              <a:rPr lang="de-DE" altLang="de-DE" dirty="0" err="1"/>
              <a:t>with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" y="672693"/>
            <a:ext cx="5392907" cy="378442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411341" y="888717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QWs </a:t>
            </a:r>
            <a:r>
              <a:rPr lang="de-DE" dirty="0" err="1" smtClean="0">
                <a:solidFill>
                  <a:schemeClr val="bg1"/>
                </a:solidFill>
              </a:rPr>
              <a:t>above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trench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47" y="3068218"/>
            <a:ext cx="5392906" cy="378442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51520" y="5157192"/>
            <a:ext cx="3236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Tendency</a:t>
            </a:r>
            <a:r>
              <a:rPr lang="de-DE" dirty="0" smtClean="0"/>
              <a:t>: QWs </a:t>
            </a:r>
            <a:r>
              <a:rPr lang="de-DE" dirty="0" err="1" smtClean="0"/>
              <a:t>are</a:t>
            </a:r>
            <a:r>
              <a:rPr lang="de-DE" dirty="0" smtClean="0"/>
              <a:t> smoother</a:t>
            </a:r>
            <a:br>
              <a:rPr lang="de-DE" dirty="0" smtClean="0"/>
            </a:br>
            <a:r>
              <a:rPr lang="de-DE" dirty="0" err="1" smtClean="0"/>
              <a:t>above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ridges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5436096" y="334770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QWs </a:t>
            </a:r>
            <a:r>
              <a:rPr lang="de-DE" dirty="0" err="1" smtClean="0">
                <a:solidFill>
                  <a:schemeClr val="bg1"/>
                </a:solidFill>
              </a:rPr>
              <a:t>above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ridge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01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TS4048-2H: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 </a:t>
            </a:r>
            <a:r>
              <a:rPr lang="de-DE" altLang="de-DE" dirty="0" err="1"/>
              <a:t>with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86808"/>
            <a:ext cx="5392907" cy="378442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547664" y="1502832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QWs </a:t>
            </a:r>
            <a:r>
              <a:rPr lang="de-DE" dirty="0" err="1" smtClean="0">
                <a:solidFill>
                  <a:schemeClr val="bg1"/>
                </a:solidFill>
              </a:rPr>
              <a:t>above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trench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24381"/>
            <a:ext cx="4716016" cy="3333619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>
            <a:off x="1114231" y="2193477"/>
            <a:ext cx="3822" cy="1494530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516613" y="182664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profile</a:t>
            </a:r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 1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862203" y="2193477"/>
            <a:ext cx="504056" cy="1473910"/>
          </a:xfrm>
          <a:prstGeom prst="rect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3707904" y="185075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profile</a:t>
            </a:r>
            <a:r>
              <a:rPr lang="de-DE" dirty="0" smtClean="0">
                <a:solidFill>
                  <a:srgbClr val="FF0000"/>
                </a:solidFill>
              </a:rPr>
              <a:t>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4062603" y="2204864"/>
            <a:ext cx="509397" cy="14739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4317301" y="2187034"/>
            <a:ext cx="3822" cy="14945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6372200" y="5727193"/>
            <a:ext cx="49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tx1">
                    <a:lumMod val="50000"/>
                  </a:schemeClr>
                </a:solidFill>
              </a:rPr>
              <a:t>top</a:t>
            </a:r>
          </a:p>
          <a:p>
            <a:r>
              <a:rPr lang="de-DE" sz="1400" dirty="0" smtClean="0">
                <a:solidFill>
                  <a:schemeClr val="tx1">
                    <a:lumMod val="50000"/>
                  </a:schemeClr>
                </a:solidFill>
              </a:rPr>
              <a:t>QW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884368" y="5575348"/>
            <a:ext cx="731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chemeClr val="tx1">
                    <a:lumMod val="50000"/>
                  </a:schemeClr>
                </a:solidFill>
              </a:rPr>
              <a:t>bottom</a:t>
            </a:r>
            <a:r>
              <a:rPr lang="de-DE" sz="1400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de-DE" sz="1400" dirty="0" smtClean="0">
                <a:solidFill>
                  <a:schemeClr val="tx1">
                    <a:lumMod val="50000"/>
                  </a:schemeClr>
                </a:solidFill>
              </a:rPr>
              <a:t> QW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449262" y="1260000"/>
            <a:ext cx="8515225" cy="46800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QW/Barrier thicknesses are comparable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For samples on ELO-</a:t>
            </a:r>
            <a:r>
              <a:rPr lang="en-US" dirty="0" err="1" smtClean="0"/>
              <a:t>AlN</a:t>
            </a:r>
            <a:r>
              <a:rPr lang="en-US" dirty="0" smtClean="0"/>
              <a:t> slight thickness </a:t>
            </a:r>
            <a:r>
              <a:rPr lang="en-US" dirty="0" err="1" smtClean="0"/>
              <a:t>inhomogeneities</a:t>
            </a:r>
            <a:r>
              <a:rPr lang="en-US" dirty="0" smtClean="0"/>
              <a:t> above trenches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V-pits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 smtClean="0"/>
              <a:t>Superlattice</a:t>
            </a:r>
            <a:r>
              <a:rPr lang="en-US" dirty="0" smtClean="0"/>
              <a:t> fades out in the middle, but is present at the beginning and at the end of the growth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ADF detector is required to show clearly the dislocation line propagation</a:t>
            </a:r>
            <a:br>
              <a:rPr lang="en-US" dirty="0" smtClean="0"/>
            </a:br>
            <a:r>
              <a:rPr lang="en-US" dirty="0" smtClean="0"/>
              <a:t>(however up to now – no noticeable changes in dislocation propagation)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Further steps for structural analysis of layers on bulk </a:t>
            </a:r>
            <a:r>
              <a:rPr lang="en-US" dirty="0" err="1"/>
              <a:t>AlN</a:t>
            </a:r>
            <a:r>
              <a:rPr lang="en-US" dirty="0" smtClean="0"/>
              <a:t>? FIB-preparation?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97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TS4045-1: </a:t>
            </a:r>
            <a:r>
              <a:rPr lang="de-DE" dirty="0" err="1" smtClean="0"/>
              <a:t>growth</a:t>
            </a:r>
            <a:r>
              <a:rPr lang="de-DE" dirty="0" smtClean="0"/>
              <a:t> on </a:t>
            </a:r>
            <a:r>
              <a:rPr lang="de-DE" dirty="0" err="1" smtClean="0"/>
              <a:t>bulk</a:t>
            </a:r>
            <a:r>
              <a:rPr lang="de-DE" dirty="0" smtClean="0"/>
              <a:t> </a:t>
            </a:r>
            <a:r>
              <a:rPr lang="de-DE" dirty="0" err="1" smtClean="0"/>
              <a:t>AlN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1738332"/>
            <a:ext cx="3501139" cy="273747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38331"/>
            <a:ext cx="3501139" cy="28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9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TS4045-1: Growth on </a:t>
            </a:r>
            <a:r>
              <a:rPr lang="de-DE" altLang="de-DE" dirty="0" err="1"/>
              <a:t>bulk</a:t>
            </a:r>
            <a:r>
              <a:rPr lang="de-DE" altLang="de-DE" dirty="0"/>
              <a:t> </a:t>
            </a:r>
            <a:r>
              <a:rPr lang="de-DE" altLang="de-DE" dirty="0" err="1"/>
              <a:t>AlN</a:t>
            </a:r>
            <a:endParaRPr lang="de-DE" altLang="de-DE" dirty="0" smtClean="0"/>
          </a:p>
        </p:txBody>
      </p:sp>
      <p:sp>
        <p:nvSpPr>
          <p:cNvPr id="38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630000" y="6570000"/>
            <a:ext cx="1440000" cy="180000"/>
          </a:xfrm>
        </p:spPr>
        <p:txBody>
          <a:bodyPr/>
          <a:lstStyle/>
          <a:p>
            <a:fld id="{D81D00E1-4F2D-7048-A55C-E15F4C2AD0D5}" type="slidenum">
              <a:rPr lang="de-DE" smtClean="0">
                <a:solidFill>
                  <a:srgbClr val="8E7036"/>
                </a:solidFill>
              </a:rPr>
              <a:pPr/>
              <a:t>3</a:t>
            </a:fld>
            <a:endParaRPr lang="de-DE" dirty="0">
              <a:solidFill>
                <a:srgbClr val="8E7036"/>
              </a:solidFill>
            </a:endParaRPr>
          </a:p>
        </p:txBody>
      </p:sp>
      <p:sp>
        <p:nvSpPr>
          <p:cNvPr id="36" name="Foliennummernplatzhalter 2"/>
          <p:cNvSpPr txBox="1">
            <a:spLocks/>
          </p:cNvSpPr>
          <p:nvPr/>
        </p:nvSpPr>
        <p:spPr>
          <a:xfrm>
            <a:off x="782400" y="6722400"/>
            <a:ext cx="144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rgbClr val="8E7036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7"/>
            <a:ext cx="8079431" cy="566966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5536" y="3675697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Barriers</a:t>
            </a:r>
            <a:r>
              <a:rPr lang="de-DE" dirty="0" smtClean="0">
                <a:solidFill>
                  <a:schemeClr val="bg1"/>
                </a:solidFill>
              </a:rPr>
              <a:t>: ~ 4.5 </a:t>
            </a:r>
            <a:r>
              <a:rPr lang="de-DE" dirty="0" err="1" smtClean="0">
                <a:solidFill>
                  <a:schemeClr val="bg1"/>
                </a:solidFill>
              </a:rPr>
              <a:t>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323528" y="5157192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QWs: ~ 1.75-2 </a:t>
            </a:r>
            <a:r>
              <a:rPr lang="de-DE" dirty="0" err="1" smtClean="0">
                <a:solidFill>
                  <a:schemeClr val="bg1"/>
                </a:solidFill>
              </a:rPr>
              <a:t>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feld 71"/>
          <p:cNvSpPr txBox="1"/>
          <p:nvPr/>
        </p:nvSpPr>
        <p:spPr>
          <a:xfrm>
            <a:off x="702815" y="6165304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No</a:t>
            </a:r>
            <a:r>
              <a:rPr lang="de-DE" dirty="0" smtClean="0">
                <a:solidFill>
                  <a:schemeClr val="bg1"/>
                </a:solidFill>
              </a:rPr>
              <a:t> abrupt </a:t>
            </a:r>
            <a:r>
              <a:rPr lang="de-DE" dirty="0" err="1" smtClean="0">
                <a:solidFill>
                  <a:schemeClr val="bg1"/>
                </a:solidFill>
              </a:rPr>
              <a:t>interfaces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symmetric</a:t>
            </a:r>
            <a:r>
              <a:rPr lang="de-DE" dirty="0" smtClean="0">
                <a:solidFill>
                  <a:schemeClr val="bg1"/>
                </a:solidFill>
              </a:rPr>
              <a:t> QW </a:t>
            </a:r>
            <a:r>
              <a:rPr lang="de-DE" dirty="0" err="1" smtClean="0">
                <a:solidFill>
                  <a:schemeClr val="bg1"/>
                </a:solidFill>
              </a:rPr>
              <a:t>profile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8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TS4045-2H: </a:t>
            </a:r>
            <a:r>
              <a:rPr lang="de-DE" altLang="de-DE" dirty="0"/>
              <a:t>Growth on </a:t>
            </a:r>
            <a:r>
              <a:rPr lang="de-DE" altLang="de-DE" dirty="0" smtClean="0"/>
              <a:t>ELO-</a:t>
            </a:r>
            <a:r>
              <a:rPr lang="de-DE" altLang="de-DE" dirty="0" err="1" smtClean="0"/>
              <a:t>AlN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no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superlattice</a:t>
            </a:r>
            <a:endParaRPr lang="de-DE" altLang="de-DE" dirty="0" smtClean="0"/>
          </a:p>
        </p:txBody>
      </p:sp>
      <p:sp>
        <p:nvSpPr>
          <p:cNvPr id="38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630000" y="6570000"/>
            <a:ext cx="1440000" cy="180000"/>
          </a:xfrm>
        </p:spPr>
        <p:txBody>
          <a:bodyPr/>
          <a:lstStyle/>
          <a:p>
            <a:fld id="{D81D00E1-4F2D-7048-A55C-E15F4C2AD0D5}" type="slidenum">
              <a:rPr lang="de-DE" smtClean="0">
                <a:solidFill>
                  <a:srgbClr val="8E7036"/>
                </a:solidFill>
              </a:rPr>
              <a:pPr/>
              <a:t>4</a:t>
            </a:fld>
            <a:endParaRPr lang="de-DE" dirty="0">
              <a:solidFill>
                <a:srgbClr val="8E7036"/>
              </a:solidFill>
            </a:endParaRPr>
          </a:p>
        </p:txBody>
      </p:sp>
      <p:sp>
        <p:nvSpPr>
          <p:cNvPr id="36" name="Foliennummernplatzhalter 2"/>
          <p:cNvSpPr txBox="1">
            <a:spLocks/>
          </p:cNvSpPr>
          <p:nvPr/>
        </p:nvSpPr>
        <p:spPr>
          <a:xfrm>
            <a:off x="782400" y="6722400"/>
            <a:ext cx="144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rgbClr val="8E7036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1" y="1124744"/>
            <a:ext cx="7164288" cy="5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TS4045-2H: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, </a:t>
            </a:r>
            <a:r>
              <a:rPr lang="de-DE" altLang="de-DE" dirty="0" err="1"/>
              <a:t>no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15224"/>
            <a:ext cx="8028384" cy="563384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36004" y="450912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bottom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cladding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20127" y="580883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ELO-</a:t>
            </a:r>
            <a:r>
              <a:rPr lang="de-DE" dirty="0" err="1" smtClean="0">
                <a:solidFill>
                  <a:schemeClr val="bg1"/>
                </a:solidFill>
              </a:rPr>
              <a:t>AlN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40227" y="177281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bottom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cladding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724128" y="364747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chemeClr val="bg1"/>
                </a:solidFill>
              </a:rPr>
              <a:t>v-</a:t>
            </a:r>
            <a:r>
              <a:rPr lang="de-DE" b="1" dirty="0" err="1" smtClean="0">
                <a:solidFill>
                  <a:schemeClr val="bg1"/>
                </a:solidFill>
              </a:rPr>
              <a:t>pits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001233" y="6002735"/>
            <a:ext cx="3685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</a:schemeClr>
                </a:solidFill>
              </a:rPr>
              <a:t>d</a:t>
            </a:r>
            <a:r>
              <a:rPr lang="de-DE" b="1" dirty="0" err="1" smtClean="0">
                <a:solidFill>
                  <a:schemeClr val="tx1">
                    <a:lumMod val="50000"/>
                  </a:schemeClr>
                </a:solidFill>
              </a:rPr>
              <a:t>islocation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</a:schemeClr>
                </a:solidFill>
              </a:rPr>
              <a:t>inclination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de-DE" b="1" dirty="0" err="1" smtClean="0">
                <a:solidFill>
                  <a:schemeClr val="tx1">
                    <a:lumMod val="50000"/>
                  </a:schemeClr>
                </a:solidFill>
              </a:rPr>
              <a:t>already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de-DE" b="1" dirty="0" err="1" smtClean="0">
                <a:solidFill>
                  <a:schemeClr val="tx1">
                    <a:lumMod val="50000"/>
                  </a:schemeClr>
                </a:solidFill>
              </a:rPr>
              <a:t>AlN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 (TU </a:t>
            </a:r>
            <a:r>
              <a:rPr lang="de-DE" b="1" dirty="0" err="1" smtClean="0">
                <a:solidFill>
                  <a:schemeClr val="tx1">
                    <a:lumMod val="50000"/>
                  </a:schemeClr>
                </a:solidFill>
              </a:rPr>
              <a:t>AlN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/FBH </a:t>
            </a:r>
            <a:r>
              <a:rPr lang="de-DE" b="1" dirty="0" err="1" smtClean="0">
                <a:solidFill>
                  <a:schemeClr val="tx1">
                    <a:lumMod val="50000"/>
                  </a:schemeClr>
                </a:solidFill>
              </a:rPr>
              <a:t>AlN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 flipH="1" flipV="1">
            <a:off x="2339752" y="5993499"/>
            <a:ext cx="648072" cy="531845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285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smtClean="0"/>
              <a:t>TS4045-2H: </a:t>
            </a:r>
            <a:r>
              <a:rPr lang="de-DE" altLang="de-DE" dirty="0"/>
              <a:t>Growth on </a:t>
            </a:r>
            <a:r>
              <a:rPr lang="de-DE" altLang="de-DE" dirty="0" smtClean="0"/>
              <a:t>ELO-</a:t>
            </a:r>
            <a:r>
              <a:rPr lang="de-DE" altLang="de-DE" dirty="0" err="1" smtClean="0"/>
              <a:t>AlN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no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superlattice</a:t>
            </a:r>
            <a:endParaRPr lang="de-DE" altLang="de-DE" dirty="0" smtClean="0"/>
          </a:p>
        </p:txBody>
      </p:sp>
      <p:sp>
        <p:nvSpPr>
          <p:cNvPr id="38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630000" y="6570000"/>
            <a:ext cx="1440000" cy="180000"/>
          </a:xfrm>
        </p:spPr>
        <p:txBody>
          <a:bodyPr/>
          <a:lstStyle/>
          <a:p>
            <a:fld id="{D81D00E1-4F2D-7048-A55C-E15F4C2AD0D5}" type="slidenum">
              <a:rPr lang="de-DE" smtClean="0">
                <a:solidFill>
                  <a:srgbClr val="8E7036"/>
                </a:solidFill>
              </a:rPr>
              <a:pPr/>
              <a:t>6</a:t>
            </a:fld>
            <a:endParaRPr lang="de-DE" dirty="0">
              <a:solidFill>
                <a:srgbClr val="8E7036"/>
              </a:solidFill>
            </a:endParaRPr>
          </a:p>
        </p:txBody>
      </p:sp>
      <p:sp>
        <p:nvSpPr>
          <p:cNvPr id="36" name="Foliennummernplatzhalter 2"/>
          <p:cNvSpPr txBox="1">
            <a:spLocks/>
          </p:cNvSpPr>
          <p:nvPr/>
        </p:nvSpPr>
        <p:spPr>
          <a:xfrm>
            <a:off x="782400" y="6722400"/>
            <a:ext cx="144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rgbClr val="8E7036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412776"/>
            <a:ext cx="5796136" cy="406738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708920"/>
            <a:ext cx="502805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7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56102"/>
            <a:ext cx="4086917" cy="288892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TS4045-2H: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, </a:t>
            </a:r>
            <a:r>
              <a:rPr lang="de-DE" altLang="de-DE" dirty="0" err="1"/>
              <a:t>no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971600" y="5795972"/>
            <a:ext cx="609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Al-</a:t>
            </a:r>
            <a:r>
              <a:rPr lang="de-DE" dirty="0" err="1" smtClean="0"/>
              <a:t>rich</a:t>
            </a:r>
            <a:r>
              <a:rPr lang="de-DE" dirty="0" smtClean="0"/>
              <a:t> </a:t>
            </a:r>
            <a:r>
              <a:rPr lang="de-DE" dirty="0" err="1" smtClean="0"/>
              <a:t>layer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bottom</a:t>
            </a:r>
            <a:r>
              <a:rPr lang="de-DE" dirty="0" smtClean="0"/>
              <a:t> WG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bottom</a:t>
            </a:r>
            <a:r>
              <a:rPr lang="de-DE" dirty="0" smtClean="0"/>
              <a:t> </a:t>
            </a:r>
            <a:r>
              <a:rPr lang="de-DE" dirty="0" err="1" smtClean="0"/>
              <a:t>cladding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4956212" cy="396497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39552" y="3860363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bottom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cladding</a:t>
            </a:r>
            <a:r>
              <a:rPr lang="de-DE" dirty="0" smtClean="0">
                <a:solidFill>
                  <a:schemeClr val="bg1"/>
                </a:solidFill>
              </a:rPr>
              <a:t>: </a:t>
            </a:r>
            <a:r>
              <a:rPr lang="de-DE" b="1" dirty="0" err="1" smtClean="0">
                <a:solidFill>
                  <a:schemeClr val="tx1">
                    <a:lumMod val="50000"/>
                  </a:schemeClr>
                </a:solidFill>
              </a:rPr>
              <a:t>used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</a:schemeClr>
                </a:solidFill>
              </a:rPr>
              <a:t>as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tx1">
                    <a:lumMod val="50000"/>
                  </a:schemeClr>
                </a:solidFill>
              </a:rPr>
              <a:t>reference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                             Al</a:t>
            </a:r>
            <a:r>
              <a:rPr lang="de-DE" b="1" baseline="-25000" dirty="0" smtClean="0">
                <a:solidFill>
                  <a:schemeClr val="tx1">
                    <a:lumMod val="50000"/>
                  </a:schemeClr>
                </a:solidFill>
              </a:rPr>
              <a:t>0.8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Ga</a:t>
            </a:r>
            <a:r>
              <a:rPr lang="de-DE" b="1" baseline="-25000" dirty="0" smtClean="0">
                <a:solidFill>
                  <a:schemeClr val="tx1">
                    <a:lumMod val="50000"/>
                  </a:schemeClr>
                </a:solidFill>
              </a:rPr>
              <a:t>0.2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39552" y="1772816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bottom</a:t>
            </a:r>
            <a:r>
              <a:rPr lang="de-DE" dirty="0" smtClean="0">
                <a:solidFill>
                  <a:schemeClr val="bg1"/>
                </a:solidFill>
              </a:rPr>
              <a:t>  </a:t>
            </a:r>
            <a:r>
              <a:rPr lang="de-DE" dirty="0" err="1" smtClean="0">
                <a:solidFill>
                  <a:schemeClr val="bg1"/>
                </a:solidFill>
              </a:rPr>
              <a:t>AlGaN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waveguide</a:t>
            </a:r>
            <a:r>
              <a:rPr lang="de-DE" dirty="0" smtClean="0">
                <a:solidFill>
                  <a:schemeClr val="bg1"/>
                </a:solidFill>
              </a:rPr>
              <a:t>: 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Al</a:t>
            </a:r>
            <a:r>
              <a:rPr lang="de-DE" b="1" baseline="-25000" dirty="0" smtClean="0">
                <a:solidFill>
                  <a:schemeClr val="tx1">
                    <a:lumMod val="50000"/>
                  </a:schemeClr>
                </a:solidFill>
              </a:rPr>
              <a:t>0.66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Ga</a:t>
            </a:r>
            <a:r>
              <a:rPr lang="de-DE" b="1" baseline="-25000" dirty="0" smtClean="0">
                <a:solidFill>
                  <a:schemeClr val="tx1">
                    <a:lumMod val="50000"/>
                  </a:schemeClr>
                </a:solidFill>
              </a:rPr>
              <a:t>0.34</a:t>
            </a:r>
            <a:r>
              <a:rPr lang="de-DE" b="1" dirty="0" smtClean="0">
                <a:solidFill>
                  <a:schemeClr val="tx1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95536" y="2780928"/>
            <a:ext cx="24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Interface: Al</a:t>
            </a:r>
            <a:r>
              <a:rPr lang="de-DE" baseline="-25000" dirty="0" smtClean="0">
                <a:solidFill>
                  <a:schemeClr val="bg1"/>
                </a:solidFill>
              </a:rPr>
              <a:t>0.86</a:t>
            </a:r>
            <a:r>
              <a:rPr lang="de-DE" dirty="0" smtClean="0">
                <a:solidFill>
                  <a:schemeClr val="bg1"/>
                </a:solidFill>
              </a:rPr>
              <a:t>Ga</a:t>
            </a:r>
            <a:r>
              <a:rPr lang="de-DE" baseline="-25000" dirty="0" smtClean="0">
                <a:solidFill>
                  <a:schemeClr val="bg1"/>
                </a:solidFill>
              </a:rPr>
              <a:t>0.14</a:t>
            </a:r>
            <a:r>
              <a:rPr lang="de-DE" dirty="0" smtClean="0">
                <a:solidFill>
                  <a:schemeClr val="bg1"/>
                </a:solidFill>
              </a:rPr>
              <a:t>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956376" y="156593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Al-K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757799" y="213441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Ga</a:t>
            </a:r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-L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89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TS4045-2H: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, </a:t>
            </a:r>
            <a:r>
              <a:rPr lang="de-DE" altLang="de-DE" dirty="0" err="1"/>
              <a:t>no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89511"/>
            <a:ext cx="7884368" cy="553278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11560" y="3068960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Barriers</a:t>
            </a:r>
            <a:r>
              <a:rPr lang="de-DE" dirty="0" smtClean="0">
                <a:solidFill>
                  <a:schemeClr val="bg1"/>
                </a:solidFill>
              </a:rPr>
              <a:t>: ~ 4.25-4.5 </a:t>
            </a:r>
            <a:r>
              <a:rPr lang="de-DE" dirty="0" err="1" smtClean="0">
                <a:solidFill>
                  <a:schemeClr val="bg1"/>
                </a:solidFill>
              </a:rPr>
              <a:t>nm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11560" y="4077072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tx1">
                    <a:lumMod val="50000"/>
                  </a:schemeClr>
                </a:solidFill>
              </a:rPr>
              <a:t>QWs: ~ 1.75 - 2 </a:t>
            </a:r>
            <a:r>
              <a:rPr lang="de-DE" dirty="0" err="1" smtClean="0">
                <a:solidFill>
                  <a:schemeClr val="tx1">
                    <a:lumMod val="50000"/>
                  </a:schemeClr>
                </a:solidFill>
              </a:rPr>
              <a:t>nm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9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TS4045-2H: Growth on ELO-</a:t>
            </a:r>
            <a:r>
              <a:rPr lang="de-DE" altLang="de-DE" dirty="0" err="1"/>
              <a:t>AlN</a:t>
            </a:r>
            <a:r>
              <a:rPr lang="de-DE" altLang="de-DE" dirty="0"/>
              <a:t>, </a:t>
            </a:r>
            <a:r>
              <a:rPr lang="de-DE" altLang="de-DE" dirty="0" err="1"/>
              <a:t>no</a:t>
            </a:r>
            <a:r>
              <a:rPr lang="de-DE" altLang="de-DE" dirty="0"/>
              <a:t> </a:t>
            </a:r>
            <a:r>
              <a:rPr lang="de-DE" altLang="de-DE" dirty="0" err="1"/>
              <a:t>superlattice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D00E1-4F2D-7048-A55C-E15F4C2AD0D5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45017"/>
            <a:ext cx="7452320" cy="522959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70" y="3355637"/>
            <a:ext cx="4891606" cy="3457739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>
            <a:off x="1007325" y="2414908"/>
            <a:ext cx="0" cy="9826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611560" y="198884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profile</a:t>
            </a:r>
            <a:r>
              <a:rPr lang="de-DE" dirty="0" smtClean="0">
                <a:solidFill>
                  <a:srgbClr val="FF0000"/>
                </a:solidFill>
              </a:rPr>
              <a:t> 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5580112" y="2414907"/>
            <a:ext cx="0" cy="982613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5077410" y="1916832"/>
            <a:ext cx="10054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profile</a:t>
            </a:r>
            <a:r>
              <a:rPr lang="de-DE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1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8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BH PPT-Master_2015_english">
  <a:themeElements>
    <a:clrScheme name="FBH 1">
      <a:dk1>
        <a:srgbClr val="4C4C4C"/>
      </a:dk1>
      <a:lt1>
        <a:srgbClr val="FFFFFF"/>
      </a:lt1>
      <a:dk2>
        <a:srgbClr val="4D4D4D"/>
      </a:dk2>
      <a:lt2>
        <a:srgbClr val="FFFFFF"/>
      </a:lt2>
      <a:accent1>
        <a:srgbClr val="8E7036"/>
      </a:accent1>
      <a:accent2>
        <a:srgbClr val="032D89"/>
      </a:accent2>
      <a:accent3>
        <a:srgbClr val="4D4D4D"/>
      </a:accent3>
      <a:accent4>
        <a:srgbClr val="CCCCCC"/>
      </a:accent4>
      <a:accent5>
        <a:srgbClr val="4D4D4D"/>
      </a:accent5>
      <a:accent6>
        <a:srgbClr val="CCCCCC"/>
      </a:accent6>
      <a:hlink>
        <a:srgbClr val="032D89"/>
      </a:hlink>
      <a:folHlink>
        <a:srgbClr val="4D4D4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1">
              <a:shade val="95000"/>
              <a:satMod val="10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BH PPT-Master_2015">
  <a:themeElements>
    <a:clrScheme name="FBH 1">
      <a:dk1>
        <a:srgbClr val="4C4C4C"/>
      </a:dk1>
      <a:lt1>
        <a:srgbClr val="FFFFFF"/>
      </a:lt1>
      <a:dk2>
        <a:srgbClr val="4D4D4D"/>
      </a:dk2>
      <a:lt2>
        <a:srgbClr val="FFFFFF"/>
      </a:lt2>
      <a:accent1>
        <a:srgbClr val="8E7036"/>
      </a:accent1>
      <a:accent2>
        <a:srgbClr val="032D89"/>
      </a:accent2>
      <a:accent3>
        <a:srgbClr val="4D4D4D"/>
      </a:accent3>
      <a:accent4>
        <a:srgbClr val="CCCCCC"/>
      </a:accent4>
      <a:accent5>
        <a:srgbClr val="4D4D4D"/>
      </a:accent5>
      <a:accent6>
        <a:srgbClr val="CCCCCC"/>
      </a:accent6>
      <a:hlink>
        <a:srgbClr val="032D89"/>
      </a:hlink>
      <a:folHlink>
        <a:srgbClr val="4D4D4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Bildschirmpräsentation (4:3)</PresentationFormat>
  <Paragraphs>115</Paragraphs>
  <Slides>24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26" baseType="lpstr">
      <vt:lpstr>FBH PPT-Master_2015_english</vt:lpstr>
      <vt:lpstr>FBH PPT-Master_2015</vt:lpstr>
      <vt:lpstr>TEM results on laser structures: AlN bulk vs. ELO-AlN as well as with/without superlattice </vt:lpstr>
      <vt:lpstr>TS4045-1: Growth on bulk AlN</vt:lpstr>
      <vt:lpstr>TS4045-1: Growth on bulk AlN</vt:lpstr>
      <vt:lpstr>TS4045-2H: Growth on ELO-AlN, no superlattice</vt:lpstr>
      <vt:lpstr>TS4045-2H: Growth on ELO-AlN, no superlattice</vt:lpstr>
      <vt:lpstr>TS4045-2H: Growth on ELO-AlN, no superlattice</vt:lpstr>
      <vt:lpstr>TS4045-2H: Growth on ELO-AlN, no superlattice</vt:lpstr>
      <vt:lpstr>TS4045-2H: Growth on ELO-AlN, no superlattice</vt:lpstr>
      <vt:lpstr>TS4045-2H: Growth on ELO-AlN, no superlattice</vt:lpstr>
      <vt:lpstr>TS4045-2H: Growth on ELO-AlN, no superlattice</vt:lpstr>
      <vt:lpstr>TS4045-2H: Growth on ELO-AlN, no superlattice</vt:lpstr>
      <vt:lpstr>TS4048-2H: Growth on ELO-AlN with superlattice</vt:lpstr>
      <vt:lpstr>TS4048-2H versus TS4045-2H</vt:lpstr>
      <vt:lpstr>TS4048-2H: Growth on ELO-AlN with superlattice</vt:lpstr>
      <vt:lpstr>TS4048-2H: Growth on ELO-AlN with superlattice</vt:lpstr>
      <vt:lpstr>TS4048-2H: Growth on ELO-AlN with superlattice</vt:lpstr>
      <vt:lpstr>TS4048-2H: Growth on ELO-AlN with superlattice</vt:lpstr>
      <vt:lpstr>TS4048-2H</vt:lpstr>
      <vt:lpstr>TS4048-2H: Growth on ELO-AlN with superlattice</vt:lpstr>
      <vt:lpstr>TS4048-2H: Growth on ELO-AlN with superlattice</vt:lpstr>
      <vt:lpstr>TS4048-2H: Growth on ELO-AlN with superlattice</vt:lpstr>
      <vt:lpstr>TS4048-2H: Growth on ELO-AlN with superlattice</vt:lpstr>
      <vt:lpstr>Summary</vt:lpstr>
      <vt:lpstr>TS4045-1: growth on bulk AlN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 results for Laser Structures (TS4045-1, TS4045-2H, TS4048-2H)</dc:title>
  <dc:creator>Mogilatenko</dc:creator>
  <cp:lastModifiedBy>Mogilatenko</cp:lastModifiedBy>
  <cp:revision>73</cp:revision>
  <dcterms:created xsi:type="dcterms:W3CDTF">2017-04-26T08:24:10Z</dcterms:created>
  <dcterms:modified xsi:type="dcterms:W3CDTF">2017-04-27T08:39:52Z</dcterms:modified>
</cp:coreProperties>
</file>